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sldIdLst>
    <p:sldId id="256" r:id="rId2"/>
    <p:sldId id="298" r:id="rId3"/>
    <p:sldId id="257" r:id="rId4"/>
    <p:sldId id="258" r:id="rId5"/>
    <p:sldId id="259" r:id="rId6"/>
    <p:sldId id="262" r:id="rId7"/>
    <p:sldId id="260" r:id="rId8"/>
    <p:sldId id="297" r:id="rId9"/>
    <p:sldId id="263" r:id="rId10"/>
    <p:sldId id="264" r:id="rId11"/>
    <p:sldId id="261" r:id="rId12"/>
    <p:sldId id="265" r:id="rId13"/>
    <p:sldId id="295" r:id="rId14"/>
    <p:sldId id="296" r:id="rId15"/>
    <p:sldId id="266" r:id="rId16"/>
    <p:sldId id="267" r:id="rId17"/>
    <p:sldId id="268" r:id="rId18"/>
    <p:sldId id="269" r:id="rId19"/>
    <p:sldId id="270" r:id="rId20"/>
    <p:sldId id="288" r:id="rId21"/>
    <p:sldId id="290" r:id="rId22"/>
    <p:sldId id="273" r:id="rId23"/>
    <p:sldId id="292" r:id="rId24"/>
    <p:sldId id="291" r:id="rId25"/>
    <p:sldId id="275" r:id="rId26"/>
    <p:sldId id="293" r:id="rId27"/>
    <p:sldId id="294" r:id="rId28"/>
    <p:sldId id="277" r:id="rId29"/>
    <p:sldId id="282" r:id="rId30"/>
    <p:sldId id="279" r:id="rId31"/>
    <p:sldId id="280" r:id="rId32"/>
    <p:sldId id="281" r:id="rId33"/>
    <p:sldId id="283" r:id="rId34"/>
    <p:sldId id="284" r:id="rId35"/>
    <p:sldId id="285" r:id="rId36"/>
    <p:sldId id="287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91" autoAdjust="0"/>
    <p:restoredTop sz="94706" autoAdjust="0"/>
  </p:normalViewPr>
  <p:slideViewPr>
    <p:cSldViewPr>
      <p:cViewPr varScale="1">
        <p:scale>
          <a:sx n="107" d="100"/>
          <a:sy n="107" d="100"/>
        </p:scale>
        <p:origin x="-11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63FFC-6951-4EEA-8642-9964646C7E7A}" type="datetimeFigureOut">
              <a:rPr lang="en-US" smtClean="0"/>
              <a:pPr/>
              <a:t>4/21/2009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BF4DF-172D-42A1-9E0F-400D1B677C2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BE111A4F-694F-4D04-95B0-714038303B55}" type="datetimeFigureOut">
              <a:rPr lang="en-US" smtClean="0"/>
              <a:pPr/>
              <a:t>4/21/2009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45E96854-6E70-484C-818F-A5764320A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1A4F-694F-4D04-95B0-714038303B55}" type="datetimeFigureOut">
              <a:rPr lang="en-US" smtClean="0"/>
              <a:pPr/>
              <a:t>4/21/2009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6854-6E70-484C-818F-A5764320A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1A4F-694F-4D04-95B0-714038303B55}" type="datetimeFigureOut">
              <a:rPr lang="en-US" smtClean="0"/>
              <a:pPr/>
              <a:t>4/21/2009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6854-6E70-484C-818F-A5764320A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1A4F-694F-4D04-95B0-714038303B55}" type="datetimeFigureOut">
              <a:rPr lang="en-US" smtClean="0"/>
              <a:pPr/>
              <a:t>4/21/2009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6854-6E70-484C-818F-A5764320A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BE111A4F-694F-4D04-95B0-714038303B55}" type="datetimeFigureOut">
              <a:rPr lang="en-US" smtClean="0"/>
              <a:pPr/>
              <a:t>4/21/2009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45E96854-6E70-484C-818F-A5764320A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1A4F-694F-4D04-95B0-714038303B55}" type="datetimeFigureOut">
              <a:rPr lang="en-US" smtClean="0"/>
              <a:pPr/>
              <a:t>4/21/2009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6854-6E70-484C-818F-A5764320A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1A4F-694F-4D04-95B0-714038303B55}" type="datetimeFigureOut">
              <a:rPr lang="en-US" smtClean="0"/>
              <a:pPr/>
              <a:t>4/21/2009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6854-6E70-484C-818F-A5764320A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1A4F-694F-4D04-95B0-714038303B55}" type="datetimeFigureOut">
              <a:rPr lang="en-US" smtClean="0"/>
              <a:pPr/>
              <a:t>4/21/2009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6854-6E70-484C-818F-A5764320A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1A4F-694F-4D04-95B0-714038303B55}" type="datetimeFigureOut">
              <a:rPr lang="en-US" smtClean="0"/>
              <a:pPr/>
              <a:t>4/21/2009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6854-6E70-484C-818F-A5764320A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1A4F-694F-4D04-95B0-714038303B55}" type="datetimeFigureOut">
              <a:rPr lang="en-US" smtClean="0"/>
              <a:pPr/>
              <a:t>4/21/2009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6854-6E70-484C-818F-A5764320A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1A4F-694F-4D04-95B0-714038303B55}" type="datetimeFigureOut">
              <a:rPr lang="en-US" smtClean="0"/>
              <a:pPr/>
              <a:t>4/21/2009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6854-6E70-484C-818F-A5764320A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E111A4F-694F-4D04-95B0-714038303B55}" type="datetimeFigureOut">
              <a:rPr lang="en-US" smtClean="0"/>
              <a:pPr/>
              <a:t>4/21/2009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5E96854-6E70-484C-818F-A5764320A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hyperlink" Target="http://www.cs.wustl.edu/amo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038600"/>
            <a:ext cx="7162800" cy="1066800"/>
          </a:xfrm>
        </p:spPr>
        <p:txBody>
          <a:bodyPr>
            <a:normAutofit/>
          </a:bodyPr>
          <a:lstStyle/>
          <a:p>
            <a:r>
              <a:rPr lang="en-US" sz="2600" dirty="0" smtClean="0"/>
              <a:t>Using Regression Techniques to Predict Weather Signals from Image Sequences</a:t>
            </a:r>
            <a:endParaRPr lang="en-US" sz="2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29200"/>
            <a:ext cx="6781800" cy="6858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500" dirty="0" smtClean="0"/>
              <a:t>Richard Speyer</a:t>
            </a:r>
          </a:p>
          <a:p>
            <a:pPr>
              <a:spcBef>
                <a:spcPts val="0"/>
              </a:spcBef>
            </a:pPr>
            <a:r>
              <a:rPr lang="en-US" sz="1100" dirty="0" smtClean="0"/>
              <a:t>Master of Science Thesis Defense</a:t>
            </a:r>
          </a:p>
          <a:p>
            <a:pPr>
              <a:spcBef>
                <a:spcPts val="0"/>
              </a:spcBef>
            </a:pPr>
            <a:r>
              <a:rPr lang="en-US" sz="1100" dirty="0" smtClean="0"/>
              <a:t>April 22</a:t>
            </a:r>
            <a:r>
              <a:rPr lang="en-US" sz="1100" baseline="30000" dirty="0" smtClean="0"/>
              <a:t>nd</a:t>
            </a:r>
            <a:r>
              <a:rPr lang="en-US" sz="1100" dirty="0" smtClean="0"/>
              <a:t>, 2009</a:t>
            </a:r>
            <a:endParaRPr lang="en-US" sz="11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0" y="6492875"/>
            <a:ext cx="4495800" cy="365125"/>
          </a:xfrm>
        </p:spPr>
        <p:txBody>
          <a:bodyPr/>
          <a:lstStyle/>
          <a:p>
            <a:pPr algn="r"/>
            <a:r>
              <a:rPr lang="en-US" dirty="0" smtClean="0"/>
              <a:t>with slides from Robert Pless and Nathan Jacobs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Canonical Correlation Analysis (CCA)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Iteratively finds vectors which maximize the correlation between the two datasets and minimize the correlation between previously measured vectors</a:t>
            </a:r>
          </a:p>
          <a:p>
            <a:r>
              <a:rPr lang="en-US" dirty="0" smtClean="0"/>
              <a:t>Used in content-based image retrieval systems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l="6481" t="4138" r="3704" b="10345"/>
          <a:stretch>
            <a:fillRect/>
          </a:stretch>
        </p:blipFill>
        <p:spPr>
          <a:xfrm>
            <a:off x="1828799" y="3048000"/>
            <a:ext cx="5007079" cy="3200400"/>
          </a:xfrm>
          <a:prstGeom prst="rect">
            <a:avLst/>
          </a:prstGeo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Canonical Correlation Analysis (CCA)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Not dependent on the coordinate system of the variables</a:t>
            </a:r>
          </a:p>
          <a:p>
            <a:pPr lvl="1"/>
            <a:r>
              <a:rPr lang="en-US" dirty="0" smtClean="0"/>
              <a:t>Can find correlations regardless of measurement system used, which is important since images and weather data use different forms of measurement</a:t>
            </a:r>
          </a:p>
          <a:p>
            <a:r>
              <a:rPr lang="en-US" dirty="0" smtClean="0"/>
              <a:t>It is important that each data entry in X has a corresponding entry in Y, and vice versa (same number of rows)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Principal Coefficient Analysis (PCA)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PCA is a method used to extract the most significant scene variations from a set of images</a:t>
            </a:r>
          </a:p>
          <a:p>
            <a:r>
              <a:rPr lang="en-US" dirty="0" smtClean="0"/>
              <a:t>Given a set of images I and a number k&gt;0, finds the k most important features in the set of images</a:t>
            </a:r>
          </a:p>
          <a:p>
            <a:r>
              <a:rPr lang="en-US" dirty="0" smtClean="0"/>
              <a:t>[U S V] = PCA(</a:t>
            </a:r>
            <a:r>
              <a:rPr lang="en-US" dirty="0" err="1" smtClean="0"/>
              <a:t>I,k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 contains the k feature vectors</a:t>
            </a:r>
          </a:p>
          <a:p>
            <a:pPr lvl="1"/>
            <a:r>
              <a:rPr lang="en-US" dirty="0" smtClean="0"/>
              <a:t>S is a diagonal matrix which contains the weights of each feature vector</a:t>
            </a:r>
          </a:p>
          <a:p>
            <a:pPr lvl="1"/>
            <a:r>
              <a:rPr lang="en-US" dirty="0" smtClean="0"/>
              <a:t>V contains the coefficients of each vector for each image</a:t>
            </a:r>
          </a:p>
          <a:p>
            <a:r>
              <a:rPr lang="en-US" dirty="0" smtClean="0"/>
              <a:t>We can reconstruct image x: i</a:t>
            </a:r>
            <a:r>
              <a:rPr lang="en-US" baseline="-25000" dirty="0" smtClean="0"/>
              <a:t>x</a:t>
            </a:r>
            <a:r>
              <a:rPr lang="en-US" dirty="0" smtClean="0"/>
              <a:t>=U*S*</a:t>
            </a:r>
            <a:r>
              <a:rPr lang="en-US" dirty="0" err="1" smtClean="0"/>
              <a:t>v</a:t>
            </a:r>
            <a:r>
              <a:rPr lang="en-US" baseline="-25000" dirty="0" err="1" smtClean="0"/>
              <a:t>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Coefficient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200400"/>
            <a:ext cx="8229600" cy="2956560"/>
          </a:xfrm>
        </p:spPr>
        <p:txBody>
          <a:bodyPr/>
          <a:lstStyle/>
          <a:p>
            <a:r>
              <a:rPr lang="en-US" dirty="0" smtClean="0"/>
              <a:t>Images will not be exact reconstructions of original images</a:t>
            </a:r>
          </a:p>
          <a:p>
            <a:pPr lvl="1"/>
            <a:r>
              <a:rPr lang="en-US" dirty="0" smtClean="0"/>
              <a:t>Similarity increases as we increase the number of coefficients k</a:t>
            </a:r>
          </a:p>
          <a:p>
            <a:r>
              <a:rPr lang="en-US" dirty="0" smtClean="0"/>
              <a:t>Will extract the most significant features to minimize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295400" y="1295400"/>
            <a:ext cx="914400" cy="175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b="0">
                <a:latin typeface="Arial" pitchFamily="34" charset="0"/>
              </a:rPr>
              <a:t>D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193925" y="2093913"/>
            <a:ext cx="3175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>
                <a:latin typeface="Arial" pitchFamily="34" charset="0"/>
              </a:rPr>
              <a:t>=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590800" y="1295400"/>
            <a:ext cx="381000" cy="1762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b="0">
                <a:latin typeface="Arial" pitchFamily="34" charset="0"/>
              </a:rPr>
              <a:t>U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124200" y="1295400"/>
            <a:ext cx="304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b="0">
                <a:latin typeface="Arial" pitchFamily="34" charset="0"/>
              </a:rPr>
              <a:t>S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657600" y="1295400"/>
            <a:ext cx="838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b="0">
                <a:latin typeface="Arial" pitchFamily="34" charset="0"/>
              </a:rPr>
              <a:t>V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81000" y="2671763"/>
            <a:ext cx="9620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/>
              <a:t>Images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032125" y="2632075"/>
            <a:ext cx="157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/>
              <a:t>Basis Images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810000" y="1676400"/>
            <a:ext cx="13346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 dirty="0" smtClean="0">
                <a:latin typeface="Arial" pitchFamily="34" charset="0"/>
              </a:rPr>
              <a:t>coefficients</a:t>
            </a:r>
            <a:endParaRPr lang="en-US" sz="1800" b="0" dirty="0">
              <a:latin typeface="Arial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 t="17866" b="14364"/>
          <a:stretch>
            <a:fillRect/>
          </a:stretch>
        </p:blipFill>
        <p:spPr bwMode="auto">
          <a:xfrm>
            <a:off x="3200400" y="5257800"/>
            <a:ext cx="259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133600"/>
            <a:ext cx="4738688" cy="416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Text Box 16"/>
          <p:cNvSpPr txBox="1">
            <a:spLocks noChangeArrowheads="1"/>
          </p:cNvSpPr>
          <p:nvPr/>
        </p:nvSpPr>
        <p:spPr bwMode="auto">
          <a:xfrm>
            <a:off x="441325" y="2601913"/>
            <a:ext cx="1298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Camera 1</a:t>
            </a:r>
          </a:p>
        </p:txBody>
      </p:sp>
      <p:sp>
        <p:nvSpPr>
          <p:cNvPr id="12293" name="Text Box 17"/>
          <p:cNvSpPr txBox="1">
            <a:spLocks noChangeArrowheads="1"/>
          </p:cNvSpPr>
          <p:nvPr/>
        </p:nvSpPr>
        <p:spPr bwMode="auto">
          <a:xfrm>
            <a:off x="441325" y="3592513"/>
            <a:ext cx="1298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Camera 2</a:t>
            </a:r>
          </a:p>
        </p:txBody>
      </p:sp>
      <p:sp>
        <p:nvSpPr>
          <p:cNvPr id="12294" name="Text Box 18"/>
          <p:cNvSpPr txBox="1">
            <a:spLocks noChangeArrowheads="1"/>
          </p:cNvSpPr>
          <p:nvPr/>
        </p:nvSpPr>
        <p:spPr bwMode="auto">
          <a:xfrm>
            <a:off x="441325" y="4506913"/>
            <a:ext cx="1298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Camera 3</a:t>
            </a:r>
          </a:p>
        </p:txBody>
      </p:sp>
      <p:sp>
        <p:nvSpPr>
          <p:cNvPr id="12295" name="Text Box 19"/>
          <p:cNvSpPr txBox="1">
            <a:spLocks noChangeArrowheads="1"/>
          </p:cNvSpPr>
          <p:nvPr/>
        </p:nvSpPr>
        <p:spPr bwMode="auto">
          <a:xfrm>
            <a:off x="441325" y="5497513"/>
            <a:ext cx="1298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Camera 4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1981200" y="77787"/>
            <a:ext cx="15878175" cy="1790701"/>
            <a:chOff x="-1242" y="2208"/>
            <a:chExt cx="10002" cy="1128"/>
          </a:xfrm>
        </p:grpSpPr>
        <p:sp>
          <p:nvSpPr>
            <p:cNvPr id="20" name="Text Box 9"/>
            <p:cNvSpPr txBox="1">
              <a:spLocks noChangeArrowheads="1"/>
            </p:cNvSpPr>
            <p:nvPr/>
          </p:nvSpPr>
          <p:spPr bwMode="auto">
            <a:xfrm>
              <a:off x="1392" y="2976"/>
              <a:ext cx="7368" cy="360"/>
            </a:xfrm>
            <a:prstGeom prst="rect">
              <a:avLst/>
            </a:prstGeom>
            <a:noFill/>
            <a:ln w="9525" algn="in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endParaRPr lang="en-US" sz="2800">
                <a:latin typeface="+mj-lt"/>
              </a:endParaRPr>
            </a:p>
          </p:txBody>
        </p:sp>
        <p:grpSp>
          <p:nvGrpSpPr>
            <p:cNvPr id="3" name="Group 32"/>
            <p:cNvGrpSpPr>
              <a:grpSpLocks/>
            </p:cNvGrpSpPr>
            <p:nvPr/>
          </p:nvGrpSpPr>
          <p:grpSpPr bwMode="auto">
            <a:xfrm>
              <a:off x="-1242" y="2208"/>
              <a:ext cx="9114" cy="959"/>
              <a:chOff x="-1819275" y="3505200"/>
              <a:chExt cx="14468475" cy="1519548"/>
            </a:xfrm>
          </p:grpSpPr>
          <p:grpSp>
            <p:nvGrpSpPr>
              <p:cNvPr id="4" name="Group 27"/>
              <p:cNvGrpSpPr>
                <a:grpSpLocks/>
              </p:cNvGrpSpPr>
              <p:nvPr/>
            </p:nvGrpSpPr>
            <p:grpSpPr bwMode="auto">
              <a:xfrm>
                <a:off x="381002" y="3505200"/>
                <a:ext cx="8076599" cy="1066800"/>
                <a:chOff x="4600575" y="3429000"/>
                <a:chExt cx="12280863" cy="1888569"/>
              </a:xfrm>
            </p:grpSpPr>
            <p:pic>
              <p:nvPicPr>
                <p:cNvPr id="29" name="Picture 4" descr="pc_1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14927113" y="3429000"/>
                  <a:ext cx="1954325" cy="1888090"/>
                </a:xfrm>
                <a:prstGeom prst="rect">
                  <a:avLst/>
                </a:prstGeom>
                <a:noFill/>
                <a:ln w="9525" algn="in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" name="Picture 5" descr="pc_3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11219407" y="3429000"/>
                  <a:ext cx="2169688" cy="1888090"/>
                </a:xfrm>
                <a:prstGeom prst="rect">
                  <a:avLst/>
                </a:prstGeom>
                <a:noFill/>
                <a:ln w="9525" algn="in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1" name="Picture 6" descr="mean_month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7351417" y="3429000"/>
                  <a:ext cx="2176559" cy="1888569"/>
                </a:xfrm>
                <a:prstGeom prst="rect">
                  <a:avLst/>
                </a:prstGeom>
                <a:noFill/>
                <a:ln w="9525" algn="in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7" descr="200606_ave_02_16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4600575" y="3429000"/>
                  <a:ext cx="2299205" cy="1888090"/>
                </a:xfrm>
                <a:prstGeom prst="rect">
                  <a:avLst/>
                </a:prstGeom>
                <a:noFill/>
                <a:ln w="9525" algn="in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23" name="Text Box 8"/>
              <p:cNvSpPr txBox="1">
                <a:spLocks noChangeArrowheads="1"/>
              </p:cNvSpPr>
              <p:nvPr/>
            </p:nvSpPr>
            <p:spPr bwMode="auto">
              <a:xfrm>
                <a:off x="-1819275" y="3810000"/>
                <a:ext cx="14468475" cy="609600"/>
              </a:xfrm>
              <a:prstGeom prst="rect">
                <a:avLst/>
              </a:prstGeom>
              <a:noFill/>
              <a:ln w="9525" algn="in">
                <a:noFill/>
                <a:miter lim="800000"/>
                <a:headEnd/>
                <a:tailEnd/>
              </a:ln>
            </p:spPr>
            <p:txBody>
              <a:bodyPr lIns="36576" tIns="36576" rIns="36576" bIns="36576"/>
              <a:lstStyle/>
              <a:p>
                <a:r>
                  <a:rPr lang="en-US" sz="2800" dirty="0">
                    <a:solidFill>
                      <a:srgbClr val="000000"/>
                    </a:solidFill>
                  </a:rPr>
                  <a:t>				 =            </a:t>
                </a:r>
                <a:r>
                  <a:rPr lang="en-US" sz="2800" dirty="0" smtClean="0">
                    <a:solidFill>
                      <a:srgbClr val="000000"/>
                    </a:solidFill>
                  </a:rPr>
                  <a:t>    + f</a:t>
                </a:r>
                <a:r>
                  <a:rPr lang="en-US" sz="2800" baseline="-25000" dirty="0" smtClean="0">
                    <a:solidFill>
                      <a:srgbClr val="000000"/>
                    </a:solidFill>
                  </a:rPr>
                  <a:t>1</a:t>
                </a:r>
                <a:r>
                  <a:rPr lang="en-US" sz="2800" dirty="0" smtClean="0">
                    <a:solidFill>
                      <a:srgbClr val="000000"/>
                    </a:solidFill>
                  </a:rPr>
                  <a:t>(t)                 + f</a:t>
                </a:r>
                <a:r>
                  <a:rPr lang="en-US" sz="2800" baseline="-25000" dirty="0" smtClean="0">
                    <a:solidFill>
                      <a:srgbClr val="000000"/>
                    </a:solidFill>
                  </a:rPr>
                  <a:t>2</a:t>
                </a:r>
                <a:r>
                  <a:rPr lang="en-US" sz="2800" dirty="0" smtClean="0">
                    <a:solidFill>
                      <a:srgbClr val="000000"/>
                    </a:solidFill>
                  </a:rPr>
                  <a:t>(t)               + </a:t>
                </a:r>
                <a:r>
                  <a:rPr lang="en-US" sz="2800" dirty="0">
                    <a:solidFill>
                      <a:srgbClr val="000000"/>
                    </a:solidFill>
                  </a:rPr>
                  <a:t>...</a:t>
                </a:r>
                <a:endParaRPr lang="en-US" sz="2800" dirty="0"/>
              </a:p>
            </p:txBody>
          </p:sp>
          <p:sp>
            <p:nvSpPr>
              <p:cNvPr id="24" name="Rectangle 28"/>
              <p:cNvSpPr>
                <a:spLocks noChangeArrowheads="1"/>
              </p:cNvSpPr>
              <p:nvPr/>
            </p:nvSpPr>
            <p:spPr bwMode="auto">
              <a:xfrm>
                <a:off x="4719978" y="4656256"/>
                <a:ext cx="1461747" cy="368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component </a:t>
                </a:r>
                <a:r>
                  <a:rPr lang="en-US" dirty="0">
                    <a:solidFill>
                      <a:srgbClr val="000000"/>
                    </a:solidFill>
                  </a:rPr>
                  <a:t>1</a:t>
                </a:r>
                <a:endParaRPr lang="en-US" dirty="0"/>
              </a:p>
            </p:txBody>
          </p:sp>
          <p:sp>
            <p:nvSpPr>
              <p:cNvPr id="25" name="Rectangle 29"/>
              <p:cNvSpPr>
                <a:spLocks noChangeArrowheads="1"/>
              </p:cNvSpPr>
              <p:nvPr/>
            </p:nvSpPr>
            <p:spPr bwMode="auto">
              <a:xfrm>
                <a:off x="6953080" y="4651468"/>
                <a:ext cx="1514645" cy="368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component </a:t>
                </a:r>
                <a:r>
                  <a:rPr lang="en-US" dirty="0">
                    <a:solidFill>
                      <a:srgbClr val="000000"/>
                    </a:solidFill>
                  </a:rPr>
                  <a:t>2 </a:t>
                </a:r>
                <a:endParaRPr lang="en-US" dirty="0"/>
              </a:p>
            </p:txBody>
          </p:sp>
          <p:sp>
            <p:nvSpPr>
              <p:cNvPr id="26" name="Rectangle 30"/>
              <p:cNvSpPr>
                <a:spLocks noChangeArrowheads="1"/>
              </p:cNvSpPr>
              <p:nvPr/>
            </p:nvSpPr>
            <p:spPr bwMode="auto">
              <a:xfrm>
                <a:off x="2209800" y="4651359"/>
                <a:ext cx="1292341" cy="368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mean </a:t>
                </a:r>
                <a:r>
                  <a:rPr lang="en-US" dirty="0">
                    <a:solidFill>
                      <a:srgbClr val="000000"/>
                    </a:solidFill>
                  </a:rPr>
                  <a:t>Image</a:t>
                </a:r>
                <a:endParaRPr lang="en-US" dirty="0"/>
              </a:p>
            </p:txBody>
          </p:sp>
        </p:grpSp>
      </p:grp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Principal Coefficient Analysis (PCA)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Most of the images in the AMOS dataset are 320 x 240 pixels = 76800 pixels</a:t>
            </a:r>
          </a:p>
          <a:p>
            <a:r>
              <a:rPr lang="en-US" dirty="0" smtClean="0"/>
              <a:t>Lots of dimensions for CCA, will greatly hurt the runtime of our algorithms</a:t>
            </a:r>
          </a:p>
          <a:p>
            <a:r>
              <a:rPr lang="en-US" dirty="0" smtClean="0"/>
              <a:t>We can reduce this number dramatically by instead using the PCA components of each image (k=10)</a:t>
            </a:r>
          </a:p>
          <a:p>
            <a:r>
              <a:rPr lang="en-US" dirty="0" smtClean="0"/>
              <a:t>PCA will still find the most</a:t>
            </a:r>
          </a:p>
          <a:p>
            <a:pPr>
              <a:buNone/>
            </a:pPr>
            <a:r>
              <a:rPr lang="en-US" dirty="0" smtClean="0"/>
              <a:t>   significant features of the </a:t>
            </a:r>
          </a:p>
          <a:p>
            <a:pPr>
              <a:buNone/>
            </a:pPr>
            <a:r>
              <a:rPr lang="en-US" dirty="0" smtClean="0"/>
              <a:t>   image</a:t>
            </a:r>
          </a:p>
        </p:txBody>
      </p:sp>
      <p:pic>
        <p:nvPicPr>
          <p:cNvPr id="4" name="Picture 3" descr="imagedimensions-pi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7270" y="3886200"/>
            <a:ext cx="3194730" cy="2462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Bringing it together -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Given set of </a:t>
            </a:r>
            <a:r>
              <a:rPr lang="en-US" dirty="0" err="1" smtClean="0"/>
              <a:t>timestamped</a:t>
            </a:r>
            <a:r>
              <a:rPr lang="en-US" dirty="0" smtClean="0"/>
              <a:t> images I = i</a:t>
            </a:r>
            <a:r>
              <a:rPr lang="en-US" baseline="-25000" dirty="0" smtClean="0"/>
              <a:t>1</a:t>
            </a:r>
            <a:r>
              <a:rPr lang="en-US" dirty="0" smtClean="0"/>
              <a:t>,…,i</a:t>
            </a:r>
            <a:r>
              <a:rPr lang="en-US" baseline="-25000" dirty="0" smtClean="0"/>
              <a:t>x</a:t>
            </a:r>
            <a:r>
              <a:rPr lang="en-US" dirty="0" smtClean="0"/>
              <a:t> and weather data entries W = w</a:t>
            </a:r>
            <a:r>
              <a:rPr lang="en-US" baseline="-25000" dirty="0" smtClean="0"/>
              <a:t>1</a:t>
            </a:r>
            <a:r>
              <a:rPr lang="en-US" dirty="0" smtClean="0"/>
              <a:t>,…,</a:t>
            </a:r>
            <a:r>
              <a:rPr lang="en-US" dirty="0" err="1" smtClean="0"/>
              <a:t>w</a:t>
            </a:r>
            <a:r>
              <a:rPr lang="en-US" baseline="-25000" dirty="0" err="1" smtClean="0"/>
              <a:t>y</a:t>
            </a:r>
            <a:endParaRPr lang="en-US" baseline="-25000" dirty="0" smtClean="0"/>
          </a:p>
          <a:p>
            <a:r>
              <a:rPr lang="en-US" dirty="0" smtClean="0"/>
              <a:t>Concurrently iterate through both sets and remove entries which do not have corresponding entries in opposite set so both sets now have n entries</a:t>
            </a:r>
          </a:p>
          <a:p>
            <a:r>
              <a:rPr lang="en-US" dirty="0" smtClean="0"/>
              <a:t>Run PCA on images; V = v</a:t>
            </a:r>
            <a:r>
              <a:rPr lang="en-US" baseline="-25000" dirty="0" smtClean="0"/>
              <a:t>1</a:t>
            </a:r>
            <a:r>
              <a:rPr lang="en-US" dirty="0" smtClean="0"/>
              <a:t>,…,</a:t>
            </a:r>
            <a:r>
              <a:rPr lang="en-US" dirty="0" err="1" smtClean="0"/>
              <a:t>v</a:t>
            </a:r>
            <a:r>
              <a:rPr lang="en-US" baseline="-25000" dirty="0" err="1" smtClean="0"/>
              <a:t>n</a:t>
            </a:r>
            <a:r>
              <a:rPr lang="en-US" baseline="-25000" dirty="0" smtClean="0"/>
              <a:t> </a:t>
            </a:r>
            <a:r>
              <a:rPr lang="en-US" dirty="0" smtClean="0"/>
              <a:t>are vectors of length k containing the coefficients for each image, U = u</a:t>
            </a:r>
            <a:r>
              <a:rPr lang="en-US" baseline="-25000" dirty="0" smtClean="0"/>
              <a:t>1</a:t>
            </a:r>
            <a:r>
              <a:rPr lang="en-US" dirty="0" smtClean="0"/>
              <a:t>,…</a:t>
            </a:r>
            <a:r>
              <a:rPr lang="en-US" dirty="0" err="1" smtClean="0"/>
              <a:t>u</a:t>
            </a:r>
            <a:r>
              <a:rPr lang="en-US" baseline="-25000" dirty="0" err="1" smtClean="0"/>
              <a:t>k</a:t>
            </a:r>
            <a:r>
              <a:rPr lang="en-US" dirty="0" smtClean="0"/>
              <a:t> are the basis vectors</a:t>
            </a:r>
          </a:p>
          <a:p>
            <a:r>
              <a:rPr lang="en-US" dirty="0" smtClean="0"/>
              <a:t>Run CCA using V and W as input matrices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the Weather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Given a new image </a:t>
            </a:r>
            <a:r>
              <a:rPr lang="en-US" dirty="0" err="1" smtClean="0"/>
              <a:t>i</a:t>
            </a:r>
            <a:r>
              <a:rPr lang="en-US" dirty="0" smtClean="0"/>
              <a:t> and CCA projection matrices A and B, we can predict the value of the weather signal in the following way:</a:t>
            </a:r>
          </a:p>
          <a:p>
            <a:pPr lvl="1"/>
            <a:r>
              <a:rPr lang="en-US" dirty="0" smtClean="0"/>
              <a:t>Find the PCA coefficients of the new image I on our existing basis vectors U (v</a:t>
            </a:r>
            <a:r>
              <a:rPr lang="en-US" baseline="-25000" dirty="0" smtClean="0"/>
              <a:t>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Value of weather signal </a:t>
            </a:r>
            <a:r>
              <a:rPr lang="en-US" b="1" dirty="0" smtClean="0"/>
              <a:t>w = Av</a:t>
            </a:r>
            <a:r>
              <a:rPr lang="en-US" b="1" baseline="-25000" dirty="0" smtClean="0"/>
              <a:t>i</a:t>
            </a:r>
            <a:r>
              <a:rPr lang="en-US" b="1" dirty="0" smtClean="0"/>
              <a:t>B</a:t>
            </a:r>
            <a:r>
              <a:rPr lang="en-US" b="1" baseline="30000" dirty="0" smtClean="0"/>
              <a:t>-1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&amp;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Predict two signals which present unique challenges</a:t>
            </a:r>
          </a:p>
          <a:p>
            <a:pPr lvl="1"/>
            <a:r>
              <a:rPr lang="en-US" dirty="0" smtClean="0"/>
              <a:t>Wind Velocity</a:t>
            </a:r>
          </a:p>
          <a:p>
            <a:pPr lvl="1"/>
            <a:r>
              <a:rPr lang="en-US" dirty="0" smtClean="0"/>
              <a:t>Vapor Pressure</a:t>
            </a:r>
          </a:p>
          <a:p>
            <a:r>
              <a:rPr lang="en-US" dirty="0" smtClean="0"/>
              <a:t>Analyze effect of training set size on performance</a:t>
            </a:r>
          </a:p>
          <a:p>
            <a:r>
              <a:rPr lang="en-US" dirty="0" smtClean="0"/>
              <a:t>Find minimum amount of data needed to build a good predictor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Velocity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Effects are only noticeable on very local regions of the image</a:t>
            </a:r>
          </a:p>
          <a:p>
            <a:pPr lvl="1"/>
            <a:r>
              <a:rPr lang="en-US" dirty="0" smtClean="0"/>
              <a:t>Trees</a:t>
            </a:r>
          </a:p>
          <a:p>
            <a:pPr lvl="1"/>
            <a:r>
              <a:rPr lang="en-US" dirty="0" smtClean="0"/>
              <a:t>Flags</a:t>
            </a:r>
          </a:p>
          <a:p>
            <a:r>
              <a:rPr lang="en-US" dirty="0" smtClean="0"/>
              <a:t>In order to ignore changes due to time of day, all images are captured between 10 AM and 2 PM</a:t>
            </a:r>
          </a:p>
          <a:p>
            <a:r>
              <a:rPr lang="en-US" dirty="0" smtClean="0"/>
              <a:t>204 training images, 102 test</a:t>
            </a:r>
          </a:p>
          <a:p>
            <a:pPr>
              <a:buNone/>
            </a:pPr>
            <a:r>
              <a:rPr lang="en-US" dirty="0" smtClean="0"/>
              <a:t>   images</a:t>
            </a:r>
            <a:endParaRPr lang="en-US" dirty="0"/>
          </a:p>
        </p:txBody>
      </p:sp>
      <p:pic>
        <p:nvPicPr>
          <p:cNvPr id="4" name="Picture 3" descr="1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886200"/>
            <a:ext cx="3200400" cy="24003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Given a set of images collected from a static webcam and the associated ground truth weather data, can we build a model to predict the weather at a given time by just looking at the associated image?</a:t>
            </a:r>
          </a:p>
          <a:p>
            <a:r>
              <a:rPr lang="en-US" dirty="0" smtClean="0"/>
              <a:t>If so, why should we bother?</a:t>
            </a:r>
          </a:p>
          <a:p>
            <a:pPr lvl="1"/>
            <a:r>
              <a:rPr lang="en-US" dirty="0" smtClean="0"/>
              <a:t>Help us gain a better understanding of local weather patterns</a:t>
            </a:r>
          </a:p>
          <a:p>
            <a:pPr lvl="1"/>
            <a:r>
              <a:rPr lang="en-US" dirty="0" smtClean="0"/>
              <a:t>Fill in missing data from weather stations</a:t>
            </a:r>
          </a:p>
          <a:p>
            <a:pPr lvl="1"/>
            <a:r>
              <a:rPr lang="en-US" dirty="0" smtClean="0"/>
              <a:t>Uses cheap sensors already in place as opposed to setting up an expensive weather station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Velocity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Analysis of CCA basis images shows only one accurate dimension</a:t>
            </a:r>
          </a:p>
          <a:p>
            <a:r>
              <a:rPr lang="en-US" dirty="0" smtClean="0"/>
              <a:t>Makes sense since webcam captures in 2D so we can only see the flag blowing along one direction</a:t>
            </a:r>
            <a:endParaRPr lang="en-US" dirty="0"/>
          </a:p>
        </p:txBody>
      </p:sp>
      <p:pic>
        <p:nvPicPr>
          <p:cNvPr id="4" name="Content Placeholder 3" descr="windspeedcomponents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124200"/>
            <a:ext cx="4038600" cy="2713434"/>
          </a:xfrm>
          <a:prstGeom prst="rect">
            <a:avLst/>
          </a:prstGeom>
        </p:spPr>
      </p:pic>
      <p:pic>
        <p:nvPicPr>
          <p:cNvPr id="5" name="Picture 4" descr="windspeedcomponents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124200"/>
            <a:ext cx="4082902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Velocity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If we sort images by the value of the first CCA coefficient, it is clear that the direction of the flag is a key feature</a:t>
            </a:r>
            <a:endParaRPr lang="en-US" dirty="0"/>
          </a:p>
        </p:txBody>
      </p:sp>
      <p:pic>
        <p:nvPicPr>
          <p:cNvPr id="4" name="Picture 2" descr="C:\Documents and Settings\Richard Speyer\My Documents\Research\Webcam Signals\Thesis\figures\windspeedextrem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724150"/>
            <a:ext cx="4495800" cy="3371850"/>
          </a:xfrm>
          <a:prstGeom prst="rect">
            <a:avLst/>
          </a:prstGeom>
          <a:noFill/>
        </p:spPr>
      </p:pic>
      <p:pic>
        <p:nvPicPr>
          <p:cNvPr id="5" name="Picture 3" descr="C:\Documents and Settings\Richard Speyer\My Documents\Research\Webcam Signals\Thesis\figures\windspeedcorr.jpg"/>
          <p:cNvPicPr>
            <a:picLocks noChangeAspect="1" noChangeArrowheads="1"/>
          </p:cNvPicPr>
          <p:nvPr/>
        </p:nvPicPr>
        <p:blipFill>
          <a:blip r:embed="rId3"/>
          <a:srcRect l="5814" t="5374" r="10465"/>
          <a:stretch>
            <a:fillRect/>
          </a:stretch>
        </p:blipFill>
        <p:spPr bwMode="auto">
          <a:xfrm>
            <a:off x="5416884" y="3124200"/>
            <a:ext cx="3498516" cy="281622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638800" y="5791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Predicted vs. actual wind speeds (r=0.61759)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Velocity</a:t>
            </a:r>
            <a:endParaRPr lang="en-US" dirty="0"/>
          </a:p>
        </p:txBody>
      </p:sp>
      <p:pic>
        <p:nvPicPr>
          <p:cNvPr id="4" name="Content Placeholder 3" descr="windspeedtimeseries-pic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981200" y="1295400"/>
            <a:ext cx="5114857" cy="3429000"/>
          </a:xfrm>
        </p:spPr>
      </p:pic>
      <p:pic>
        <p:nvPicPr>
          <p:cNvPr id="5" name="Picture 4" descr="windspeedtimeseriesimag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800600"/>
            <a:ext cx="8458200" cy="1268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Velocity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Wind velocity is made up of 2 components: north/south and east/west</a:t>
            </a:r>
          </a:p>
          <a:p>
            <a:r>
              <a:rPr lang="en-US" dirty="0" smtClean="0"/>
              <a:t>Since flag can only be viewed in 2D, we only predicted the magnitude along some unknown vector</a:t>
            </a:r>
          </a:p>
          <a:p>
            <a:r>
              <a:rPr lang="en-US" dirty="0" smtClean="0"/>
              <a:t>Use this information to compute this unknown vector, which will tell us the orientation of the camera</a:t>
            </a:r>
          </a:p>
          <a:p>
            <a:r>
              <a:rPr lang="en-US" dirty="0" smtClean="0"/>
              <a:t>Let A = nx2 matrix containing actual wind velocity, let b = nx1 vector containing predicted wind magnitudes</a:t>
            </a:r>
          </a:p>
          <a:p>
            <a:r>
              <a:rPr lang="en-US" dirty="0" smtClean="0"/>
              <a:t>By solving Ax = b for x, we will find the orientation vector of the camera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Velocity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05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On the left, the </a:t>
            </a:r>
            <a:r>
              <a:rPr lang="en-US" dirty="0" smtClean="0"/>
              <a:t>size and color of </a:t>
            </a:r>
            <a:r>
              <a:rPr lang="en-US" dirty="0" smtClean="0"/>
              <a:t>each marker </a:t>
            </a:r>
            <a:r>
              <a:rPr lang="en-US" dirty="0" smtClean="0"/>
              <a:t>is determined by the predicted wind speed and the location of each </a:t>
            </a:r>
            <a:r>
              <a:rPr lang="en-US" dirty="0" smtClean="0"/>
              <a:t>marker is </a:t>
            </a:r>
            <a:r>
              <a:rPr lang="en-US" dirty="0" smtClean="0"/>
              <a:t>determined by the north/south and east/west components of the actual </a:t>
            </a:r>
            <a:r>
              <a:rPr lang="en-US" dirty="0" smtClean="0"/>
              <a:t>wind speed </a:t>
            </a:r>
            <a:r>
              <a:rPr lang="en-US" dirty="0" smtClean="0"/>
              <a:t>at the same time. The dashed red line is the normal to the projection </a:t>
            </a:r>
            <a:r>
              <a:rPr lang="en-US" dirty="0" smtClean="0"/>
              <a:t>axis determined </a:t>
            </a:r>
            <a:r>
              <a:rPr lang="en-US" dirty="0" smtClean="0"/>
              <a:t>by running linear regression between the predict and actual values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On the right, we show </a:t>
            </a:r>
            <a:r>
              <a:rPr lang="en-US" dirty="0" smtClean="0"/>
              <a:t>this axis overlaid on a Google Maps image with the field of </a:t>
            </a:r>
            <a:r>
              <a:rPr lang="en-US" dirty="0" smtClean="0"/>
              <a:t>view crudely </a:t>
            </a:r>
            <a:r>
              <a:rPr lang="en-US" dirty="0" smtClean="0"/>
              <a:t>estimated by hand. </a:t>
            </a:r>
            <a:endParaRPr lang="en-US" dirty="0"/>
          </a:p>
        </p:txBody>
      </p:sp>
      <p:pic>
        <p:nvPicPr>
          <p:cNvPr id="4" name="Content Placeholder 3" descr="windspeedscatter-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24200"/>
            <a:ext cx="3829380" cy="3200400"/>
          </a:xfrm>
          <a:prstGeom prst="rect">
            <a:avLst/>
          </a:prstGeom>
        </p:spPr>
      </p:pic>
      <p:pic>
        <p:nvPicPr>
          <p:cNvPr id="5" name="Picture 4" descr="decaturi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044" y="3200400"/>
            <a:ext cx="3810596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Vapor Pressure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Contribution of water vapor to overall atmospheric pressure (</a:t>
            </a:r>
            <a:r>
              <a:rPr lang="en-US" dirty="0" err="1" smtClean="0"/>
              <a:t>millibars</a:t>
            </a:r>
            <a:r>
              <a:rPr lang="en-US" dirty="0" smtClean="0"/>
              <a:t>)</a:t>
            </a:r>
          </a:p>
          <a:p>
            <a:r>
              <a:rPr lang="en-US" dirty="0" smtClean="0"/>
              <a:t>As opposed to wind velocity, vapor pressure will likely have a more universal effect on the image</a:t>
            </a:r>
          </a:p>
          <a:p>
            <a:r>
              <a:rPr lang="en-US" dirty="0" smtClean="0"/>
              <a:t>Expect to see the cloud cover increase as vapor pressure increases</a:t>
            </a:r>
          </a:p>
          <a:p>
            <a:r>
              <a:rPr lang="en-US" dirty="0" smtClean="0"/>
              <a:t>Images captured between</a:t>
            </a:r>
          </a:p>
          <a:p>
            <a:pPr>
              <a:buNone/>
            </a:pPr>
            <a:r>
              <a:rPr lang="en-US" dirty="0" smtClean="0"/>
              <a:t>   10 AM and 2 PM</a:t>
            </a:r>
          </a:p>
          <a:p>
            <a:r>
              <a:rPr lang="en-US" dirty="0" smtClean="0"/>
              <a:t>198 training images, 99 test </a:t>
            </a:r>
          </a:p>
          <a:p>
            <a:pPr>
              <a:buNone/>
            </a:pPr>
            <a:r>
              <a:rPr lang="en-US" dirty="0" smtClean="0"/>
              <a:t>    images</a:t>
            </a:r>
            <a:endParaRPr lang="en-US" dirty="0"/>
          </a:p>
        </p:txBody>
      </p:sp>
      <p:pic>
        <p:nvPicPr>
          <p:cNvPr id="4" name="Picture 3" descr="6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3619500"/>
            <a:ext cx="3525520" cy="2644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Vapor Pressure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860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CCA projection image when original images are used (left) is not very compelling</a:t>
            </a:r>
          </a:p>
          <a:p>
            <a:r>
              <a:rPr lang="en-US" dirty="0" smtClean="0"/>
              <a:t>Seems to be identifying sunlight as a key indicator of vapor pressure</a:t>
            </a:r>
          </a:p>
          <a:p>
            <a:r>
              <a:rPr lang="en-US" dirty="0" smtClean="0"/>
              <a:t>When gradient images are used (right) image is far more compelling</a:t>
            </a:r>
          </a:p>
          <a:p>
            <a:r>
              <a:rPr lang="en-US" dirty="0" smtClean="0"/>
              <a:t>Appears to be identifying the clarity/visibility of building outlines as an important indicator of vapor pressure, which makes sense</a:t>
            </a:r>
            <a:endParaRPr lang="en-US" dirty="0"/>
          </a:p>
        </p:txBody>
      </p:sp>
      <p:pic>
        <p:nvPicPr>
          <p:cNvPr id="4" name="Picture 3" descr="vaporcomponent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3581400"/>
            <a:ext cx="3969488" cy="2667000"/>
          </a:xfrm>
          <a:prstGeom prst="rect">
            <a:avLst/>
          </a:prstGeom>
        </p:spPr>
      </p:pic>
      <p:pic>
        <p:nvPicPr>
          <p:cNvPr id="5" name="Picture 4" descr="vaporcomponents1-nongra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12" y="3581400"/>
            <a:ext cx="3969488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Vapor Pressure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 smtClean="0"/>
              <a:t>Scatter plots of predicted vs. actual vapor pressures further verify the improvement with gradient images</a:t>
            </a:r>
          </a:p>
          <a:p>
            <a:r>
              <a:rPr lang="en-US" dirty="0" smtClean="0"/>
              <a:t>Agrees with expectations from CCA projection images</a:t>
            </a:r>
            <a:endParaRPr lang="en-US" dirty="0"/>
          </a:p>
        </p:txBody>
      </p:sp>
      <p:pic>
        <p:nvPicPr>
          <p:cNvPr id="4" name="Content Placeholder 3" descr="vaporcorr.jpg"/>
          <p:cNvPicPr>
            <a:picLocks noChangeAspect="1"/>
          </p:cNvPicPr>
          <p:nvPr/>
        </p:nvPicPr>
        <p:blipFill>
          <a:blip r:embed="rId2"/>
          <a:srcRect l="5311" t="8027" r="7940" b="4971"/>
          <a:stretch>
            <a:fillRect/>
          </a:stretch>
        </p:blipFill>
        <p:spPr>
          <a:xfrm>
            <a:off x="4495800" y="2971800"/>
            <a:ext cx="4373880" cy="3124200"/>
          </a:xfrm>
          <a:prstGeom prst="rect">
            <a:avLst/>
          </a:prstGeom>
        </p:spPr>
      </p:pic>
      <p:pic>
        <p:nvPicPr>
          <p:cNvPr id="5" name="Picture 4" descr="vaporcorr-nongrad.jpg"/>
          <p:cNvPicPr>
            <a:picLocks noChangeAspect="1"/>
          </p:cNvPicPr>
          <p:nvPr/>
        </p:nvPicPr>
        <p:blipFill>
          <a:blip r:embed="rId3"/>
          <a:srcRect l="6783" t="4762" r="8430"/>
          <a:stretch>
            <a:fillRect/>
          </a:stretch>
        </p:blipFill>
        <p:spPr>
          <a:xfrm>
            <a:off x="304800" y="2895600"/>
            <a:ext cx="4038600" cy="3230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6016823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Original images (r=0.3894)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876800" y="6016823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Gradient images (r=0.73684)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Vapor Pressure</a:t>
            </a:r>
            <a:endParaRPr lang="en-US" dirty="0"/>
          </a:p>
        </p:txBody>
      </p:sp>
      <p:pic>
        <p:nvPicPr>
          <p:cNvPr id="4" name="Content Placeholder 3" descr="vaporextremes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24000" y="1401762"/>
            <a:ext cx="6096000" cy="4572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Vapor Pressure</a:t>
            </a:r>
            <a:endParaRPr lang="en-US" dirty="0"/>
          </a:p>
        </p:txBody>
      </p:sp>
      <p:pic>
        <p:nvPicPr>
          <p:cNvPr id="4" name="Content Placeholder 3" descr="vaportimeseries-pic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097693" y="1283526"/>
            <a:ext cx="5141307" cy="3517073"/>
          </a:xfrm>
        </p:spPr>
      </p:pic>
      <p:pic>
        <p:nvPicPr>
          <p:cNvPr id="5" name="Picture 4" descr="vaportimeseriesimag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991100"/>
            <a:ext cx="8382000" cy="125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/>
            <a:r>
              <a:rPr lang="en-US" dirty="0" smtClean="0"/>
              <a:t>Introduction</a:t>
            </a:r>
          </a:p>
          <a:p>
            <a:pPr marL="514350" indent="-514350"/>
            <a:r>
              <a:rPr lang="en-US" dirty="0" smtClean="0"/>
              <a:t>Background </a:t>
            </a:r>
            <a:r>
              <a:rPr lang="en-US" dirty="0" smtClean="0"/>
              <a:t>Information</a:t>
            </a:r>
          </a:p>
          <a:p>
            <a:pPr marL="914400" lvl="1" indent="-514350"/>
            <a:r>
              <a:rPr lang="en-US" dirty="0" smtClean="0"/>
              <a:t>AMOS Dataset</a:t>
            </a:r>
          </a:p>
          <a:p>
            <a:pPr marL="914400" lvl="1" indent="-514350"/>
            <a:r>
              <a:rPr lang="en-US" dirty="0" smtClean="0"/>
              <a:t>Weather </a:t>
            </a:r>
            <a:r>
              <a:rPr lang="en-US" dirty="0" smtClean="0"/>
              <a:t>Data</a:t>
            </a:r>
          </a:p>
          <a:p>
            <a:pPr marL="514350" indent="-514350"/>
            <a:r>
              <a:rPr lang="en-US" dirty="0" smtClean="0"/>
              <a:t>Related Work</a:t>
            </a:r>
            <a:endParaRPr lang="en-US" dirty="0" smtClean="0"/>
          </a:p>
          <a:p>
            <a:pPr marL="514350" indent="-514350"/>
            <a:r>
              <a:rPr lang="en-US" dirty="0" smtClean="0"/>
              <a:t>Algorithms</a:t>
            </a:r>
          </a:p>
          <a:p>
            <a:pPr marL="914400" lvl="1" indent="-514350"/>
            <a:r>
              <a:rPr lang="en-US" dirty="0" smtClean="0"/>
              <a:t>Canonical </a:t>
            </a:r>
            <a:r>
              <a:rPr lang="en-US" dirty="0" smtClean="0"/>
              <a:t>Correlation Analysis (CCA)</a:t>
            </a:r>
          </a:p>
          <a:p>
            <a:pPr marL="914400" lvl="1" indent="-514350"/>
            <a:r>
              <a:rPr lang="en-US" dirty="0" smtClean="0"/>
              <a:t>Principal Coefficient Analysis (PCA)</a:t>
            </a:r>
          </a:p>
          <a:p>
            <a:pPr marL="914400" lvl="1" indent="-514350"/>
            <a:r>
              <a:rPr lang="en-US" dirty="0" smtClean="0"/>
              <a:t>Putting everything together</a:t>
            </a:r>
          </a:p>
          <a:p>
            <a:pPr marL="514350" indent="-514350"/>
            <a:r>
              <a:rPr lang="en-US" dirty="0" smtClean="0"/>
              <a:t>Results</a:t>
            </a:r>
          </a:p>
          <a:p>
            <a:pPr marL="914400" lvl="1" indent="-514350"/>
            <a:r>
              <a:rPr lang="en-US" dirty="0" smtClean="0"/>
              <a:t>Wind Velocity</a:t>
            </a:r>
          </a:p>
          <a:p>
            <a:pPr marL="914400" lvl="1" indent="-514350"/>
            <a:r>
              <a:rPr lang="en-US" dirty="0" smtClean="0"/>
              <a:t>Vapor Pressure</a:t>
            </a:r>
          </a:p>
          <a:p>
            <a:pPr marL="914400" lvl="1" indent="-514350"/>
            <a:r>
              <a:rPr lang="en-US" dirty="0" smtClean="0"/>
              <a:t>Training set analysis</a:t>
            </a:r>
          </a:p>
          <a:p>
            <a:pPr marL="514350" indent="-514350"/>
            <a:r>
              <a:rPr lang="en-US" dirty="0" smtClean="0"/>
              <a:t>Conclusion</a:t>
            </a:r>
          </a:p>
          <a:p>
            <a:pPr marL="514350" indent="-514350"/>
            <a:r>
              <a:rPr lang="en-US" dirty="0" smtClean="0"/>
              <a:t>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Set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How many images does it take to build a good weather predictor?</a:t>
            </a:r>
          </a:p>
          <a:p>
            <a:r>
              <a:rPr lang="en-US" dirty="0" smtClean="0"/>
              <a:t>Want to find out what the minimum amount of data is required to build an accurate and precise predictor of a given weather signal</a:t>
            </a:r>
          </a:p>
          <a:p>
            <a:r>
              <a:rPr lang="en-US" dirty="0" smtClean="0"/>
              <a:t>Previous studies (</a:t>
            </a:r>
            <a:r>
              <a:rPr lang="en-US" dirty="0" err="1" smtClean="0"/>
              <a:t>Barcikowski</a:t>
            </a:r>
            <a:r>
              <a:rPr lang="en-US" dirty="0" smtClean="0"/>
              <a:t> &amp; Stevens, 1975) indicates that CCA requires between 40 and 60 times the number of variables in training data</a:t>
            </a:r>
          </a:p>
          <a:p>
            <a:r>
              <a:rPr lang="en-US" dirty="0" smtClean="0"/>
              <a:t>May be less if data variations are limited and samples sufficiently cover possible range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Set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Vary training size between 10 and 200 images</a:t>
            </a:r>
          </a:p>
          <a:p>
            <a:r>
              <a:rPr lang="en-US" dirty="0" smtClean="0"/>
              <a:t>Run PCA, CCA on images</a:t>
            </a:r>
          </a:p>
          <a:p>
            <a:r>
              <a:rPr lang="en-US" dirty="0" smtClean="0"/>
              <a:t>Take new set of test images, get PCA components on existing basis vectors U</a:t>
            </a:r>
          </a:p>
          <a:p>
            <a:r>
              <a:rPr lang="en-US" dirty="0" smtClean="0"/>
              <a:t>Predict value of weather signal, compute correlation coefficient r</a:t>
            </a:r>
          </a:p>
          <a:p>
            <a:r>
              <a:rPr lang="en-US" dirty="0" smtClean="0"/>
              <a:t>Repeat 10 times at each training size with different training sets</a:t>
            </a:r>
          </a:p>
          <a:p>
            <a:pPr lvl="1"/>
            <a:r>
              <a:rPr lang="en-US" dirty="0" smtClean="0"/>
              <a:t>Reduces effect of lucky/unlucky selections, biases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Set Analysis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057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Average correlation coefficient (red lines) steadily increase as training set size increases</a:t>
            </a:r>
          </a:p>
          <a:p>
            <a:r>
              <a:rPr lang="en-US" dirty="0" smtClean="0"/>
              <a:t>Stops rising rapidly around 80 images, amount of variation in coefficients decreases as well</a:t>
            </a:r>
          </a:p>
          <a:p>
            <a:r>
              <a:rPr lang="en-US" dirty="0" smtClean="0"/>
              <a:t>80 images = 2 weeks of data</a:t>
            </a:r>
            <a:endParaRPr lang="en-US" dirty="0"/>
          </a:p>
        </p:txBody>
      </p:sp>
      <p:pic>
        <p:nvPicPr>
          <p:cNvPr id="7" name="Content Placeholder 3" descr="windspeedtrainsiz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276600"/>
            <a:ext cx="4209590" cy="2822575"/>
          </a:xfrm>
          <a:prstGeom prst="rect">
            <a:avLst/>
          </a:prstGeom>
        </p:spPr>
      </p:pic>
      <p:pic>
        <p:nvPicPr>
          <p:cNvPr id="8" name="Picture 7" descr="vaportrainsize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265" y="3276600"/>
            <a:ext cx="4188735" cy="28063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6016823"/>
            <a:ext cx="388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Wind Velocity (m/s)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876800" y="6019800"/>
            <a:ext cx="388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Vapor Pressure (</a:t>
            </a:r>
            <a:r>
              <a:rPr lang="en-US" sz="1400" dirty="0" err="1" smtClean="0"/>
              <a:t>millibars</a:t>
            </a:r>
            <a:r>
              <a:rPr lang="en-US" sz="1400" dirty="0" smtClean="0"/>
              <a:t>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Images carry with them lots of higher level information</a:t>
            </a:r>
          </a:p>
          <a:p>
            <a:r>
              <a:rPr lang="en-US" dirty="0" smtClean="0"/>
              <a:t>Develop methods to extract this information to gain a better understanding of what is going on at a given location</a:t>
            </a:r>
          </a:p>
          <a:p>
            <a:r>
              <a:rPr lang="en-US" dirty="0" smtClean="0"/>
              <a:t>Using regression and correlation techniques, we can predict weather signals simply by observing a given webcam</a:t>
            </a:r>
          </a:p>
          <a:p>
            <a:r>
              <a:rPr lang="en-US" dirty="0" smtClean="0"/>
              <a:t>Only 2 weeks of data is required to build an accurate model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Take better advantage of AMOS dataset</a:t>
            </a:r>
          </a:p>
          <a:p>
            <a:r>
              <a:rPr lang="en-US" dirty="0" smtClean="0"/>
              <a:t>Further automate the methods used in order to apply to many cameras</a:t>
            </a:r>
          </a:p>
          <a:p>
            <a:r>
              <a:rPr lang="en-US" dirty="0" smtClean="0"/>
              <a:t>Begin to gain a better understanding of local weather variations by combining predicted weather data with locations of cameras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Dr. Robert Pless</a:t>
            </a:r>
          </a:p>
          <a:p>
            <a:r>
              <a:rPr lang="en-US" dirty="0" smtClean="0"/>
              <a:t>Nathan Jacobs</a:t>
            </a:r>
          </a:p>
          <a:p>
            <a:r>
              <a:rPr lang="en-US" dirty="0" smtClean="0"/>
              <a:t>Thesis Examination Committee</a:t>
            </a:r>
          </a:p>
          <a:p>
            <a:pPr lvl="1"/>
            <a:r>
              <a:rPr lang="en-US" dirty="0" smtClean="0"/>
              <a:t>Dr. Ron Cytron</a:t>
            </a:r>
          </a:p>
          <a:p>
            <a:pPr lvl="1"/>
            <a:r>
              <a:rPr lang="en-US" dirty="0" smtClean="0"/>
              <a:t>Dr. Tao </a:t>
            </a:r>
            <a:r>
              <a:rPr lang="en-US" dirty="0" err="1" smtClean="0"/>
              <a:t>Ju</a:t>
            </a:r>
            <a:endParaRPr lang="en-US" dirty="0" smtClean="0"/>
          </a:p>
          <a:p>
            <a:pPr lvl="1"/>
            <a:r>
              <a:rPr lang="en-US" dirty="0" smtClean="0"/>
              <a:t>Dr. Robert Pless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Webcam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Thousands of webcams are already installed all over the world and are constantly collecting data</a:t>
            </a:r>
          </a:p>
          <a:p>
            <a:r>
              <a:rPr lang="en-US" dirty="0" smtClean="0"/>
              <a:t>Provides a vast resource of  “real world” data for us to test methods on</a:t>
            </a:r>
          </a:p>
          <a:p>
            <a:r>
              <a:rPr lang="en-US" dirty="0" smtClean="0"/>
              <a:t>Images inherently contain large amounts of information beyond just pixel colors</a:t>
            </a:r>
          </a:p>
          <a:p>
            <a:r>
              <a:rPr lang="en-US" dirty="0" smtClean="0"/>
              <a:t>Our job as researchers is to develop methods to extract this information to allow us to better understand what is going on in a given scene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AMOS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smtClean="0"/>
              <a:t>The Archive of Many Outdoor Scenes (AMOS)</a:t>
            </a:r>
          </a:p>
          <a:p>
            <a:pPr lvl="1"/>
            <a:r>
              <a:rPr lang="en-US" dirty="0" smtClean="0"/>
              <a:t>Images from ~1000 static webcams, </a:t>
            </a:r>
          </a:p>
          <a:p>
            <a:pPr lvl="1"/>
            <a:r>
              <a:rPr lang="en-US" dirty="0" smtClean="0"/>
              <a:t>Every </a:t>
            </a:r>
            <a:r>
              <a:rPr lang="en-US" dirty="0" smtClean="0"/>
              <a:t>30 minutes since March 2006.</a:t>
            </a:r>
          </a:p>
          <a:p>
            <a:pPr lvl="1"/>
            <a:r>
              <a:rPr lang="en-US" sz="2800" i="1" dirty="0" smtClean="0">
                <a:hlinkClick r:id="rId2"/>
              </a:rPr>
              <a:t>www.cs.wustl.edu/amos</a:t>
            </a:r>
            <a:endParaRPr lang="en-US" sz="2800" i="1" dirty="0" smtClean="0"/>
          </a:p>
          <a:p>
            <a:pPr marL="342900" indent="-342900">
              <a:spcBef>
                <a:spcPct val="20000"/>
              </a:spcBef>
            </a:pPr>
            <a:r>
              <a:rPr lang="en-US" sz="2400" dirty="0" smtClean="0"/>
              <a:t>Capture </a:t>
            </a:r>
            <a:r>
              <a:rPr lang="en-US" sz="2400" dirty="0" smtClean="0"/>
              <a:t>variations from fixed cameras</a:t>
            </a:r>
          </a:p>
          <a:p>
            <a:pPr marL="617220" lvl="1" indent="-342900">
              <a:spcBef>
                <a:spcPct val="20000"/>
              </a:spcBef>
            </a:pPr>
            <a:r>
              <a:rPr lang="en-US" sz="2100" dirty="0" smtClean="0"/>
              <a:t>Due </a:t>
            </a:r>
            <a:r>
              <a:rPr lang="en-US" sz="2100" dirty="0" smtClean="0"/>
              <a:t>to lighting (time of day), and </a:t>
            </a:r>
          </a:p>
          <a:p>
            <a:pPr marL="617220" lvl="1" indent="-342900">
              <a:spcBef>
                <a:spcPct val="20000"/>
              </a:spcBef>
            </a:pPr>
            <a:r>
              <a:rPr lang="en-US" sz="2100" dirty="0" smtClean="0"/>
              <a:t>Seasonal </a:t>
            </a:r>
            <a:r>
              <a:rPr lang="en-US" sz="2100" dirty="0" smtClean="0"/>
              <a:t>and weather variations (over a year).</a:t>
            </a:r>
          </a:p>
          <a:p>
            <a:pPr marL="617220" lvl="1" indent="-342900">
              <a:spcBef>
                <a:spcPct val="20000"/>
              </a:spcBef>
            </a:pPr>
            <a:r>
              <a:rPr lang="en-US" sz="2100" dirty="0" smtClean="0"/>
              <a:t>From cameras mostly in the USA (a few elsewhere).</a:t>
            </a:r>
          </a:p>
          <a:p>
            <a:pPr lvl="1"/>
            <a:endParaRPr lang="en-US" sz="2800" i="1" dirty="0" smtClean="0"/>
          </a:p>
          <a:p>
            <a:endParaRPr lang="en-US" dirty="0"/>
          </a:p>
        </p:txBody>
      </p:sp>
      <p:pic>
        <p:nvPicPr>
          <p:cNvPr id="10" name="Picture 13" descr="mostUnusu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4572000"/>
            <a:ext cx="12954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http://crunchy.cs.wustl.edu/results/4/curren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4648200"/>
            <a:ext cx="2590800" cy="1766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9" descr="mostUnusual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38600" y="4724400"/>
            <a:ext cx="2641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7" descr="http://crunchy.cs.wustl.edu/results/33/current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6000" y="4648200"/>
            <a:ext cx="2336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 descr="mostUnusual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43000" y="5257800"/>
            <a:ext cx="12954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AMOS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0" y="1447800"/>
            <a:ext cx="2895600" cy="19050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  1000 </a:t>
            </a:r>
            <a:r>
              <a:rPr lang="en-US" dirty="0" smtClean="0"/>
              <a:t>webcams</a:t>
            </a:r>
          </a:p>
          <a:p>
            <a:pPr>
              <a:buNone/>
            </a:pPr>
            <a:r>
              <a:rPr lang="en-US" dirty="0" smtClean="0"/>
              <a:t>x        </a:t>
            </a:r>
            <a:r>
              <a:rPr lang="en-US" dirty="0" smtClean="0"/>
              <a:t>    3 </a:t>
            </a:r>
            <a:r>
              <a:rPr lang="en-US" dirty="0" smtClean="0"/>
              <a:t>years</a:t>
            </a:r>
          </a:p>
          <a:p>
            <a:pPr>
              <a:buNone/>
            </a:pPr>
            <a:r>
              <a:rPr lang="en-US" dirty="0" smtClean="0"/>
              <a:t>30 </a:t>
            </a:r>
            <a:r>
              <a:rPr lang="en-US" dirty="0" smtClean="0"/>
              <a:t>million images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l="10001" t="8905" r="10001"/>
          <a:stretch>
            <a:fillRect/>
          </a:stretch>
        </p:blipFill>
        <p:spPr bwMode="auto">
          <a:xfrm>
            <a:off x="0" y="2954338"/>
            <a:ext cx="91440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 t="746"/>
          <a:stretch>
            <a:fillRect/>
          </a:stretch>
        </p:blipFill>
        <p:spPr bwMode="auto">
          <a:xfrm>
            <a:off x="5729288" y="1219200"/>
            <a:ext cx="1128712" cy="507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7239000" y="1752600"/>
            <a:ext cx="19050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Variations </a:t>
            </a:r>
          </a:p>
          <a:p>
            <a:r>
              <a:rPr lang="en-US" dirty="0"/>
              <a:t>over a year and  over a day 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H="1">
            <a:off x="6858000" y="220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7848600" y="2590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676400" y="2436864"/>
            <a:ext cx="2286000" cy="1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7800" y="4724400"/>
            <a:ext cx="342136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Historical Weather Data Archives (HWDA) maintained by the National Oceanic and Atmospheric Administration (NOAA)</a:t>
            </a:r>
          </a:p>
          <a:p>
            <a:r>
              <a:rPr lang="en-US" dirty="0" smtClean="0"/>
              <a:t>Maintains hourly weather data from about 6,000 weather stations across the country from January 1, 1933 to present</a:t>
            </a:r>
          </a:p>
          <a:p>
            <a:r>
              <a:rPr lang="en-US" dirty="0" smtClean="0"/>
              <a:t>But, there are segments of missing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  </a:t>
            </a:r>
            <a:r>
              <a:rPr lang="en-US" dirty="0" smtClean="0"/>
              <a:t>data </a:t>
            </a:r>
            <a:r>
              <a:rPr lang="en-US" dirty="0" smtClean="0"/>
              <a:t>due to broken equipment,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  </a:t>
            </a:r>
            <a:r>
              <a:rPr lang="en-US" dirty="0" smtClean="0"/>
              <a:t>failure </a:t>
            </a:r>
            <a:r>
              <a:rPr lang="en-US" dirty="0" smtClean="0"/>
              <a:t>to report, etc.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3733800"/>
            <a:ext cx="31432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S.G. </a:t>
            </a:r>
            <a:r>
              <a:rPr lang="en-US" dirty="0" err="1" smtClean="0"/>
              <a:t>Narasimhan</a:t>
            </a:r>
            <a:r>
              <a:rPr lang="en-US" dirty="0" smtClean="0"/>
              <a:t>, C. Wang, and S.K. </a:t>
            </a:r>
            <a:r>
              <a:rPr lang="en-US" dirty="0" err="1" smtClean="0"/>
              <a:t>Nayar</a:t>
            </a:r>
            <a:r>
              <a:rPr lang="en-US" dirty="0" smtClean="0"/>
              <a:t>. </a:t>
            </a:r>
            <a:r>
              <a:rPr lang="en-US" i="1" dirty="0" smtClean="0"/>
              <a:t>All the Images of an </a:t>
            </a:r>
            <a:r>
              <a:rPr lang="en-US" i="1" dirty="0" smtClean="0"/>
              <a:t>Outdoor Scene</a:t>
            </a:r>
            <a:r>
              <a:rPr lang="en-US" dirty="0" smtClean="0"/>
              <a:t>. In </a:t>
            </a:r>
            <a:r>
              <a:rPr lang="en-US" dirty="0" smtClean="0"/>
              <a:t>European </a:t>
            </a:r>
            <a:r>
              <a:rPr lang="en-US" dirty="0" smtClean="0"/>
              <a:t>Conference on Computer Vision (ECCV), volume III, </a:t>
            </a:r>
            <a:r>
              <a:rPr lang="en-US" dirty="0" smtClean="0"/>
              <a:t>pages148–162</a:t>
            </a:r>
            <a:r>
              <a:rPr lang="en-US" dirty="0" smtClean="0"/>
              <a:t>, May 2002</a:t>
            </a:r>
            <a:r>
              <a:rPr lang="en-US" dirty="0" smtClean="0"/>
              <a:t>.</a:t>
            </a:r>
          </a:p>
          <a:p>
            <a:r>
              <a:rPr lang="en-US" dirty="0" smtClean="0"/>
              <a:t>James Hays and Alexei A. </a:t>
            </a:r>
            <a:r>
              <a:rPr lang="en-US" dirty="0" err="1" smtClean="0"/>
              <a:t>Efros</a:t>
            </a:r>
            <a:r>
              <a:rPr lang="en-US" dirty="0" smtClean="0"/>
              <a:t>. </a:t>
            </a:r>
            <a:r>
              <a:rPr lang="en-US" i="1" dirty="0" smtClean="0"/>
              <a:t>im2gps: estimating geographic </a:t>
            </a:r>
            <a:r>
              <a:rPr lang="en-US" i="1" dirty="0" smtClean="0"/>
              <a:t>information from </a:t>
            </a:r>
            <a:r>
              <a:rPr lang="en-US" i="1" dirty="0" smtClean="0"/>
              <a:t>a single image</a:t>
            </a:r>
            <a:r>
              <a:rPr lang="en-US" dirty="0" smtClean="0"/>
              <a:t>. In Proceedings of the IEEE Conf. on Computer Vision </a:t>
            </a:r>
            <a:r>
              <a:rPr lang="en-US" dirty="0" smtClean="0"/>
              <a:t>and Pattern </a:t>
            </a:r>
            <a:r>
              <a:rPr lang="en-US" dirty="0" smtClean="0"/>
              <a:t>Recognition (CVPR), 2008</a:t>
            </a:r>
            <a:r>
              <a:rPr lang="en-US" dirty="0" smtClean="0"/>
              <a:t>.</a:t>
            </a:r>
          </a:p>
          <a:p>
            <a:r>
              <a:rPr lang="en-US" dirty="0" smtClean="0"/>
              <a:t>Jean-Francois </a:t>
            </a:r>
            <a:r>
              <a:rPr lang="en-US" dirty="0" err="1" smtClean="0"/>
              <a:t>Lalonde</a:t>
            </a:r>
            <a:r>
              <a:rPr lang="en-US" dirty="0" smtClean="0"/>
              <a:t>, </a:t>
            </a:r>
            <a:r>
              <a:rPr lang="en-US" dirty="0" err="1" smtClean="0"/>
              <a:t>Srinivasa</a:t>
            </a:r>
            <a:r>
              <a:rPr lang="en-US" dirty="0" smtClean="0"/>
              <a:t> G. </a:t>
            </a:r>
            <a:r>
              <a:rPr lang="en-US" dirty="0" err="1" smtClean="0"/>
              <a:t>Narasimhan</a:t>
            </a:r>
            <a:r>
              <a:rPr lang="en-US" dirty="0" smtClean="0"/>
              <a:t>, and Alexei A. </a:t>
            </a:r>
            <a:r>
              <a:rPr lang="en-US" dirty="0" err="1" smtClean="0"/>
              <a:t>Efros</a:t>
            </a:r>
            <a:r>
              <a:rPr lang="en-US" dirty="0" smtClean="0"/>
              <a:t>. </a:t>
            </a:r>
            <a:r>
              <a:rPr lang="en-US" i="1" dirty="0" smtClean="0"/>
              <a:t>What does </a:t>
            </a:r>
            <a:r>
              <a:rPr lang="en-US" i="1" dirty="0" smtClean="0"/>
              <a:t>the sky tell us about the camera? </a:t>
            </a:r>
            <a:r>
              <a:rPr lang="en-US" dirty="0" smtClean="0"/>
              <a:t>In European Conference on </a:t>
            </a:r>
            <a:r>
              <a:rPr lang="en-US" dirty="0" smtClean="0"/>
              <a:t>Computer Vision</a:t>
            </a:r>
            <a:r>
              <a:rPr lang="en-US" dirty="0" smtClean="0"/>
              <a:t>, 2008</a:t>
            </a:r>
            <a:endParaRPr lang="en-US" dirty="0" smtClean="0"/>
          </a:p>
          <a:p>
            <a:r>
              <a:rPr lang="it-IT" dirty="0" smtClean="0"/>
              <a:t>Dongge Li, Nevenka Dimitrova, Mingkun Li, and Ishwar K. Sethi. </a:t>
            </a:r>
            <a:r>
              <a:rPr lang="it-IT" i="1" dirty="0" smtClean="0"/>
              <a:t>Multime</a:t>
            </a:r>
            <a:r>
              <a:rPr lang="en-US" i="1" dirty="0" err="1" smtClean="0"/>
              <a:t>dia</a:t>
            </a:r>
            <a:r>
              <a:rPr lang="en-US" i="1" dirty="0" smtClean="0"/>
              <a:t> </a:t>
            </a:r>
            <a:r>
              <a:rPr lang="en-US" i="1" dirty="0" smtClean="0"/>
              <a:t>content processing through cross-modal association</a:t>
            </a:r>
            <a:r>
              <a:rPr lang="en-US" dirty="0" smtClean="0"/>
              <a:t>. In MULTIMEDIA '03</a:t>
            </a:r>
            <a:r>
              <a:rPr lang="en-US" dirty="0" smtClean="0"/>
              <a:t>: Proceedings </a:t>
            </a:r>
            <a:r>
              <a:rPr lang="en-US" dirty="0" smtClean="0"/>
              <a:t>of the eleventh ACM international conference on Multimedia, </a:t>
            </a:r>
            <a:r>
              <a:rPr lang="en-US" dirty="0" smtClean="0"/>
              <a:t>pages </a:t>
            </a:r>
            <a:r>
              <a:rPr lang="nn-NO" dirty="0" smtClean="0"/>
              <a:t>604-611</a:t>
            </a:r>
            <a:r>
              <a:rPr lang="nn-NO" dirty="0" smtClean="0"/>
              <a:t>, New York, NY, USA, 2003. ACM.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Canonical Correlation Analysis (CCA)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Measures the linear relationship between two multi-dimensional variables</a:t>
            </a:r>
          </a:p>
          <a:p>
            <a:r>
              <a:rPr lang="en-US" dirty="0" smtClean="0"/>
              <a:t>Finds two sets of basis vectors such that the correlation between the projections of the variables onto these basis vectors is maximized</a:t>
            </a:r>
          </a:p>
          <a:p>
            <a:r>
              <a:rPr lang="en-US" dirty="0" smtClean="0"/>
              <a:t>Given two data matrices X and Y finds projection matrices A and B to maximize: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4267200"/>
            <a:ext cx="2895600" cy="62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3841</TotalTime>
  <Words>1805</Words>
  <Application>Microsoft Office PowerPoint</Application>
  <PresentationFormat>On-screen Show (4:3)</PresentationFormat>
  <Paragraphs>198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Origin</vt:lpstr>
      <vt:lpstr>Using Regression Techniques to Predict Weather Signals from Image Sequences</vt:lpstr>
      <vt:lpstr>Introduction</vt:lpstr>
      <vt:lpstr>Overview</vt:lpstr>
      <vt:lpstr>Webcam Data</vt:lpstr>
      <vt:lpstr>AMOS Dataset</vt:lpstr>
      <vt:lpstr>AMOS Dataset</vt:lpstr>
      <vt:lpstr>Weather Data</vt:lpstr>
      <vt:lpstr>Related Work</vt:lpstr>
      <vt:lpstr>Canonical Correlation Analysis (CCA)</vt:lpstr>
      <vt:lpstr>Canonical Correlation Analysis (CCA)</vt:lpstr>
      <vt:lpstr>Canonical Correlation Analysis (CCA)</vt:lpstr>
      <vt:lpstr>Principal Coefficient Analysis (PCA)</vt:lpstr>
      <vt:lpstr>Principal Coefficient Analysis</vt:lpstr>
      <vt:lpstr>Slide 14</vt:lpstr>
      <vt:lpstr>Principal Coefficient Analysis (PCA)</vt:lpstr>
      <vt:lpstr>Bringing it together - Algorithms</vt:lpstr>
      <vt:lpstr>Predicting the Weather</vt:lpstr>
      <vt:lpstr>Results &amp; Analysis</vt:lpstr>
      <vt:lpstr>Wind Velocity</vt:lpstr>
      <vt:lpstr>Wind Velocity</vt:lpstr>
      <vt:lpstr>Wind Velocity</vt:lpstr>
      <vt:lpstr>Wind Velocity</vt:lpstr>
      <vt:lpstr>Wind Velocity</vt:lpstr>
      <vt:lpstr>Wind Velocity</vt:lpstr>
      <vt:lpstr>Vapor Pressure</vt:lpstr>
      <vt:lpstr>Vapor Pressure</vt:lpstr>
      <vt:lpstr>Vapor Pressure</vt:lpstr>
      <vt:lpstr>Vapor Pressure</vt:lpstr>
      <vt:lpstr>Vapor Pressure</vt:lpstr>
      <vt:lpstr>Training Set Analysis</vt:lpstr>
      <vt:lpstr>Training Set Analysis</vt:lpstr>
      <vt:lpstr>Training Set Analysis</vt:lpstr>
      <vt:lpstr>Conclusion</vt:lpstr>
      <vt:lpstr>Future Work</vt:lpstr>
      <vt:lpstr>Acknowledgements</vt:lpstr>
      <vt:lpstr>Questions?</vt:lpstr>
    </vt:vector>
  </TitlesOfParts>
  <Company> 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Richard Speyer</dc:creator>
  <cp:lastModifiedBy>gpu</cp:lastModifiedBy>
  <cp:revision>55</cp:revision>
  <dcterms:created xsi:type="dcterms:W3CDTF">2009-04-14T16:23:18Z</dcterms:created>
  <dcterms:modified xsi:type="dcterms:W3CDTF">2009-04-21T17:45:41Z</dcterms:modified>
</cp:coreProperties>
</file>